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4" r:id="rId4"/>
  </p:sldMasterIdLst>
  <p:notesMasterIdLst>
    <p:notesMasterId r:id="rId8"/>
  </p:notesMasterIdLst>
  <p:sldIdLst>
    <p:sldId id="256" r:id="rId5"/>
    <p:sldId id="263" r:id="rId6"/>
    <p:sldId id="299" r:id="rId7"/>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289" r:id="rId44"/>
  </p:sldIdLst>
  <p:sldSz cx="9144000" cy="6858000" type="screen4x3"/>
  <p:notesSz cx="6858000" cy="9144000"/>
  <p:custDataLst>
    <p:tags r:id="rId48"/>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tags" Target="tags/tag11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视频监控与人脸识别：</a:t>
            </a:r>
            <a:r>
              <a:rPr lang="en-US" altLang="zh-CN"/>
              <a:t>** </a:t>
            </a:r>
            <a:r>
              <a:rPr lang="zh-CN" altLang="en-US"/>
              <a:t>许多城市利用深度学习模型（如</a:t>
            </a:r>
            <a:r>
              <a:rPr lang="en-US" altLang="zh-CN"/>
              <a:t>CNN</a:t>
            </a:r>
            <a:r>
              <a:rPr lang="zh-CN" altLang="en-US"/>
              <a:t>）进行实时视频分析和人脸识别，在公共场所或交通枢纽检测到嫌疑人物和异常行为，及时报警或干预。</a:t>
            </a:r>
            <a:endParaRPr lang="zh-CN" altLang="en-US"/>
          </a:p>
          <a:p>
            <a:r>
              <a:rPr lang="en-US" altLang="zh-CN"/>
              <a:t>- **</a:t>
            </a:r>
            <a:r>
              <a:rPr lang="zh-CN" altLang="en-US"/>
              <a:t>社交媒体舆情监控：</a:t>
            </a:r>
            <a:r>
              <a:rPr lang="en-US" altLang="zh-CN"/>
              <a:t>** </a:t>
            </a:r>
            <a:r>
              <a:rPr lang="zh-CN" altLang="en-US"/>
              <a:t>政府通过分析社交媒体上的言论，利用大模型进行舆情分析，提前预判社会动荡和潜在风险。</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28650" y="1127250"/>
            <a:ext cx="7886700" cy="436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1100" y="1127250"/>
            <a:ext cx="8100000" cy="540000"/>
          </a:xfrm>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j-ea"/>
                <a:ea typeface="+mj-ea"/>
                <a:cs typeface="+mj-ea"/>
                <a:sym typeface="+mj-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21494" y="1829276"/>
            <a:ext cx="8100060" cy="431959"/>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55601" y="1225550"/>
            <a:ext cx="8432800" cy="2223700"/>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5624513"/>
            <a:ext cx="2057400" cy="273844"/>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355601" y="3810049"/>
            <a:ext cx="8432799" cy="173985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07976" y="959644"/>
            <a:ext cx="8528050" cy="2470556"/>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6457950" y="5624513"/>
            <a:ext cx="2057400" cy="273844"/>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307976" y="3815098"/>
            <a:ext cx="8528049" cy="1707020"/>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3341" y="1470024"/>
            <a:ext cx="2160000" cy="3867150"/>
          </a:xfrm>
        </p:spPr>
        <p:txBody>
          <a:bodyPr wrap="square" anchor="ctr">
            <a:normAutofit/>
          </a:bodyPr>
          <a:lstStyle>
            <a:lvl1pPr algn="ctr">
              <a:defRPr sz="5000">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5975" y="3627833"/>
            <a:ext cx="7512050" cy="1839517"/>
          </a:xfrm>
        </p:spPr>
        <p:txBody>
          <a:bodyPr wrap="square" anchor="t">
            <a:normAutofit/>
          </a:bodyPr>
          <a:lstStyle>
            <a:lvl1pPr algn="ctr">
              <a:defRPr sz="4200">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3"/>
            </p:custDataLst>
          </p:nvPr>
        </p:nvSpPr>
        <p:spPr>
          <a:xfrm>
            <a:off x="815975" y="1092201"/>
            <a:ext cx="7512050" cy="2196305"/>
          </a:xfrm>
        </p:spPr>
        <p:txBody>
          <a:bodyPr wrap="square" anchor="b">
            <a:normAutofit/>
          </a:bodyPr>
          <a:lstStyle>
            <a:lvl1pPr marL="0" indent="0" algn="ctr">
              <a:buNone/>
              <a:defRPr sz="8000" b="1">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5"/>
            </p:custDataLst>
          </p:nvPr>
        </p:nvSpPr>
        <p:spPr/>
        <p:txBody>
          <a:bodyPr/>
          <a:lstStyle/>
          <a:p>
            <a:endParaRPr lang="zh-CN" alt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21018" y="1880550"/>
            <a:ext cx="3886200" cy="36099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734878" y="1880550"/>
            <a:ext cx="3886200" cy="36099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1100" y="1127250"/>
            <a:ext cx="8100000" cy="540000"/>
          </a:xfrm>
        </p:spPr>
        <p:txBody>
          <a:bodyPr vert="horz" wrap="square" lIns="0" tIns="0" rIns="0" bIns="0" rtlCol="0" anchor="b">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520780" y="1884360"/>
            <a:ext cx="3868340" cy="405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520780" y="2407016"/>
            <a:ext cx="3868340" cy="3096291"/>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4733449" y="1873406"/>
            <a:ext cx="3887391" cy="405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4733449" y="2396063"/>
            <a:ext cx="3887391" cy="3096291"/>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8" Type="http://schemas.openxmlformats.org/officeDocument/2006/relationships/theme" Target="../theme/theme2.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21100" y="1127250"/>
            <a:ext cx="8100000" cy="54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3"/>
            </p:custDataLst>
          </p:nvPr>
        </p:nvSpPr>
        <p:spPr>
          <a:xfrm>
            <a:off x="521018" y="1880711"/>
            <a:ext cx="8099584" cy="360997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521018" y="5624513"/>
            <a:ext cx="2057400" cy="273844"/>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5624513"/>
            <a:ext cx="3086100" cy="273844"/>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565583" y="5624513"/>
            <a:ext cx="2057400" cy="273844"/>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100000"/>
        </a:lnSpc>
        <a:spcBef>
          <a:spcPct val="0"/>
        </a:spcBef>
        <a:buNone/>
        <a:defRPr sz="32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8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8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0.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1.xml"/></Relationships>
</file>

<file path=ppt/slides/_rels/slide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6.xml"/><Relationship Id="rId10" Type="http://schemas.openxmlformats.org/officeDocument/2006/relationships/tags" Target="../tags/tag74.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00.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0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0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10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104.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105.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10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7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股票市场预测：</a:t>
            </a:r>
            <a:r>
              <a:rPr lang="en-US" altLang="zh-CN"/>
              <a:t> </a:t>
            </a:r>
            <a:r>
              <a:rPr lang="zh-CN" altLang="en-US"/>
              <a:t>许多对冲基金和资产管理公司利用大模型对历史数据进行训练，预测股票市场的走势和短期价格波动。</a:t>
            </a:r>
            <a:endParaRPr lang="zh-CN" altLang="en-US"/>
          </a:p>
          <a:p>
            <a:pPr marL="1314450" lvl="3" indent="-171450" algn="l">
              <a:lnSpc>
                <a:spcPct val="150000"/>
              </a:lnSpc>
              <a:buSzTx/>
              <a:buFont typeface="ZapfDingbatsITC" charset="0"/>
              <a:buChar char="❁"/>
            </a:pPr>
            <a:r>
              <a:rPr lang="zh-CN" altLang="en-US"/>
              <a:t>情绪分析：</a:t>
            </a:r>
            <a:r>
              <a:rPr lang="en-US" altLang="zh-CN"/>
              <a:t> </a:t>
            </a:r>
            <a:r>
              <a:rPr lang="zh-CN" altLang="en-US"/>
              <a:t>通过对金融新闻、社交媒体的情绪分析，金融机构可以及时捕捉到投资者情绪变化，从而预测市场的潜在波动。例如，使用</a:t>
            </a:r>
            <a:r>
              <a:rPr lang="en-US" altLang="zh-CN"/>
              <a:t>BERT</a:t>
            </a:r>
            <a:r>
              <a:rPr lang="zh-CN" altLang="en-US"/>
              <a:t>等自然语言处理模型对新闻文本进行分析，判断市场情绪。</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wrap="square">
            <a:normAutofit/>
          </a:bodyPr>
          <a:lstStyle/>
          <a:p>
            <a:r>
              <a:rPr lang="zh-CN" altLang="en-US" dirty="0"/>
              <a:t>目录</a:t>
            </a:r>
            <a:endParaRPr lang="zh-CN" altLang="en-US" dirty="0"/>
          </a:p>
        </p:txBody>
      </p:sp>
      <p:sp>
        <p:nvSpPr>
          <p:cNvPr id="6" name="序号"/>
          <p:cNvSpPr txBox="1"/>
          <p:nvPr>
            <p:custDataLst>
              <p:tags r:id="rId2"/>
            </p:custDataLst>
          </p:nvPr>
        </p:nvSpPr>
        <p:spPr>
          <a:xfrm>
            <a:off x="3429000" y="1932896"/>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01</a:t>
            </a:r>
            <a:endParaRPr lang="en-US" sz="2550" b="1" dirty="0">
              <a:solidFill>
                <a:srgbClr val="0000FF"/>
              </a:solidFill>
              <a:latin typeface="+mn-ea"/>
              <a:cs typeface="+mn-ea"/>
              <a:sym typeface="+mn-ea"/>
            </a:endParaRPr>
          </a:p>
        </p:txBody>
      </p:sp>
      <p:sp>
        <p:nvSpPr>
          <p:cNvPr id="7" name="项标题"/>
          <p:cNvSpPr txBox="1"/>
          <p:nvPr>
            <p:custDataLst>
              <p:tags r:id="rId3"/>
            </p:custDataLst>
          </p:nvPr>
        </p:nvSpPr>
        <p:spPr>
          <a:xfrm>
            <a:off x="4324985" y="1932940"/>
            <a:ext cx="4065905" cy="377825"/>
          </a:xfrm>
          <a:prstGeom prst="rect">
            <a:avLst/>
          </a:prstGeom>
          <a:noFill/>
        </p:spPr>
        <p:txBody>
          <a:bodyPr wrap="square" lIns="0" tIns="0" rIns="0" bIns="0" rtlCol="0" anchor="ctr">
            <a:normAutofit/>
          </a:bodyPr>
          <a:lstStyle/>
          <a:p>
            <a:pPr>
              <a:lnSpc>
                <a:spcPct val="100000"/>
              </a:lnSpc>
            </a:pPr>
            <a:r>
              <a:rPr lang="zh-CN" altLang="en-US" sz="2100" spc="300" dirty="0" smtClean="0">
                <a:solidFill>
                  <a:schemeClr val="tx1">
                    <a:lumMod val="85000"/>
                    <a:lumOff val="15000"/>
                  </a:schemeClr>
                </a:solidFill>
                <a:latin typeface="+mn-ea"/>
                <a:cs typeface="+mn-ea"/>
                <a:sym typeface="+mn-ea"/>
              </a:rPr>
              <a:t>大模型应用概览</a:t>
            </a:r>
            <a:endParaRPr lang="zh-CN" altLang="en-US" sz="2100" spc="300" dirty="0">
              <a:solidFill>
                <a:schemeClr val="tx1">
                  <a:lumMod val="85000"/>
                  <a:lumOff val="15000"/>
                </a:schemeClr>
              </a:solidFill>
              <a:latin typeface="+mn-ea"/>
              <a:cs typeface="+mn-ea"/>
              <a:sym typeface="+mn-ea"/>
            </a:endParaRPr>
          </a:p>
        </p:txBody>
      </p:sp>
      <p:sp>
        <p:nvSpPr>
          <p:cNvPr id="14" name="序号"/>
          <p:cNvSpPr txBox="1"/>
          <p:nvPr>
            <p:custDataLst>
              <p:tags r:id="rId4"/>
            </p:custDataLst>
          </p:nvPr>
        </p:nvSpPr>
        <p:spPr>
          <a:xfrm>
            <a:off x="3429000" y="2586413"/>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02</a:t>
            </a:r>
            <a:endParaRPr lang="en-US" sz="2550" b="1" dirty="0">
              <a:solidFill>
                <a:srgbClr val="0000FF"/>
              </a:solidFill>
              <a:latin typeface="+mn-ea"/>
              <a:cs typeface="+mn-ea"/>
              <a:sym typeface="+mn-ea"/>
            </a:endParaRPr>
          </a:p>
        </p:txBody>
      </p:sp>
      <p:sp>
        <p:nvSpPr>
          <p:cNvPr id="15" name="项标题"/>
          <p:cNvSpPr txBox="1"/>
          <p:nvPr>
            <p:custDataLst>
              <p:tags r:id="rId5"/>
            </p:custDataLst>
          </p:nvPr>
        </p:nvSpPr>
        <p:spPr>
          <a:xfrm>
            <a:off x="4325213" y="2586484"/>
            <a:ext cx="3525767" cy="378000"/>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大模型平台</a:t>
            </a:r>
            <a:r>
              <a:rPr lang="zh-CN" altLang="en-US" sz="2100" spc="300" dirty="0">
                <a:solidFill>
                  <a:schemeClr val="tx1">
                    <a:lumMod val="85000"/>
                    <a:lumOff val="15000"/>
                  </a:schemeClr>
                </a:solidFill>
                <a:latin typeface="+mn-ea"/>
                <a:cs typeface="+mn-ea"/>
                <a:sym typeface="+mn-ea"/>
              </a:rPr>
              <a:t>简介</a:t>
            </a:r>
            <a:endParaRPr lang="zh-CN" altLang="en-US" sz="2100" spc="300" dirty="0">
              <a:solidFill>
                <a:schemeClr val="tx1">
                  <a:lumMod val="85000"/>
                  <a:lumOff val="15000"/>
                </a:schemeClr>
              </a:solidFill>
              <a:latin typeface="+mn-ea"/>
              <a:cs typeface="+mn-ea"/>
              <a:sym typeface="+mn-ea"/>
            </a:endParaRPr>
          </a:p>
        </p:txBody>
      </p:sp>
      <p:sp>
        <p:nvSpPr>
          <p:cNvPr id="17" name="序号"/>
          <p:cNvSpPr txBox="1"/>
          <p:nvPr>
            <p:custDataLst>
              <p:tags r:id="rId6"/>
            </p:custDataLst>
          </p:nvPr>
        </p:nvSpPr>
        <p:spPr>
          <a:xfrm>
            <a:off x="3429000" y="3239929"/>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03</a:t>
            </a:r>
            <a:endParaRPr lang="en-US" sz="2550" b="1" dirty="0">
              <a:solidFill>
                <a:srgbClr val="0000FF"/>
              </a:solidFill>
              <a:latin typeface="+mn-ea"/>
              <a:cs typeface="+mn-ea"/>
              <a:sym typeface="+mn-ea"/>
            </a:endParaRPr>
          </a:p>
        </p:txBody>
      </p:sp>
      <p:sp>
        <p:nvSpPr>
          <p:cNvPr id="18" name="项标题"/>
          <p:cNvSpPr txBox="1"/>
          <p:nvPr>
            <p:custDataLst>
              <p:tags r:id="rId7"/>
            </p:custDataLst>
          </p:nvPr>
        </p:nvSpPr>
        <p:spPr>
          <a:xfrm>
            <a:off x="4325213" y="3240000"/>
            <a:ext cx="3525767" cy="378000"/>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具体案例</a:t>
            </a:r>
            <a:r>
              <a:rPr lang="zh-CN" altLang="en-US" sz="2100" spc="300" dirty="0">
                <a:solidFill>
                  <a:schemeClr val="tx1">
                    <a:lumMod val="85000"/>
                    <a:lumOff val="15000"/>
                  </a:schemeClr>
                </a:solidFill>
                <a:latin typeface="+mn-ea"/>
                <a:cs typeface="+mn-ea"/>
                <a:sym typeface="+mn-ea"/>
              </a:rPr>
              <a:t>分享</a:t>
            </a:r>
            <a:endParaRPr lang="zh-CN" altLang="en-US" sz="2100" spc="300" dirty="0">
              <a:solidFill>
                <a:schemeClr val="tx1">
                  <a:lumMod val="85000"/>
                  <a:lumOff val="15000"/>
                </a:schemeClr>
              </a:solidFill>
              <a:latin typeface="+mn-ea"/>
              <a:cs typeface="+mn-ea"/>
              <a:sym typeface="+mn-ea"/>
            </a:endParaRPr>
          </a:p>
        </p:txBody>
      </p:sp>
      <p:sp>
        <p:nvSpPr>
          <p:cNvPr id="3" name="序号"/>
          <p:cNvSpPr txBox="1"/>
          <p:nvPr>
            <p:custDataLst>
              <p:tags r:id="rId8"/>
            </p:custDataLst>
          </p:nvPr>
        </p:nvSpPr>
        <p:spPr>
          <a:xfrm>
            <a:off x="3429000" y="3893446"/>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04</a:t>
            </a:r>
            <a:endParaRPr lang="en-US" sz="2550" b="1" dirty="0">
              <a:solidFill>
                <a:srgbClr val="0000FF"/>
              </a:solidFill>
              <a:latin typeface="+mn-ea"/>
              <a:cs typeface="+mn-ea"/>
              <a:sym typeface="+mn-ea"/>
            </a:endParaRPr>
          </a:p>
        </p:txBody>
      </p:sp>
      <p:sp>
        <p:nvSpPr>
          <p:cNvPr id="5" name="项标题"/>
          <p:cNvSpPr txBox="1"/>
          <p:nvPr>
            <p:custDataLst>
              <p:tags r:id="rId9"/>
            </p:custDataLst>
          </p:nvPr>
        </p:nvSpPr>
        <p:spPr>
          <a:xfrm>
            <a:off x="4324985" y="3893820"/>
            <a:ext cx="3669030" cy="377825"/>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大模型应用的挑战与</a:t>
            </a:r>
            <a:r>
              <a:rPr lang="zh-CN" altLang="en-US" sz="2100" spc="300" dirty="0">
                <a:solidFill>
                  <a:schemeClr val="tx1">
                    <a:lumMod val="85000"/>
                    <a:lumOff val="15000"/>
                  </a:schemeClr>
                </a:solidFill>
                <a:latin typeface="+mn-ea"/>
                <a:cs typeface="+mn-ea"/>
                <a:sym typeface="+mn-ea"/>
              </a:rPr>
              <a:t>未来</a:t>
            </a:r>
            <a:endParaRPr lang="zh-CN" altLang="en-US" sz="2100" spc="300" dirty="0">
              <a:solidFill>
                <a:schemeClr val="tx1">
                  <a:lumMod val="85000"/>
                  <a:lumOff val="15000"/>
                </a:schemeClr>
              </a:solidFill>
              <a:latin typeface="+mn-ea"/>
              <a:cs typeface="+mn-ea"/>
              <a:sym typeface="+mn-ea"/>
            </a:endParaRPr>
          </a:p>
        </p:txBody>
      </p:sp>
      <p:cxnSp>
        <p:nvCxnSpPr>
          <p:cNvPr id="2" name="直接连接符 1"/>
          <p:cNvCxnSpPr/>
          <p:nvPr/>
        </p:nvCxnSpPr>
        <p:spPr>
          <a:xfrm>
            <a:off x="3025140" y="127000"/>
            <a:ext cx="0" cy="6641465"/>
          </a:xfrm>
          <a:prstGeom prst="line">
            <a:avLst/>
          </a:prstGeom>
          <a:ln w="63500">
            <a:gradFill>
              <a:gsLst>
                <a:gs pos="0">
                  <a:schemeClr val="accent1">
                    <a:lumMod val="5000"/>
                    <a:lumOff val="95000"/>
                  </a:schemeClr>
                </a:gs>
                <a:gs pos="0">
                  <a:srgbClr val="0000FF"/>
                </a:gs>
                <a:gs pos="100000">
                  <a:srgbClr val="D7D7FF"/>
                </a:gs>
              </a:gsLst>
              <a:lin ang="5400000" scaled="1"/>
            </a:gradFill>
          </a:ln>
        </p:spPr>
        <p:style>
          <a:lnRef idx="2">
            <a:schemeClr val="accent1"/>
          </a:lnRef>
          <a:fillRef idx="0">
            <a:srgbClr val="FFFFFF"/>
          </a:fillRef>
          <a:effectRef idx="0">
            <a:srgbClr val="FFFFFF"/>
          </a:effectRef>
          <a:fontRef idx="minor">
            <a:schemeClr val="tx1"/>
          </a:fontRef>
        </p:style>
      </p:cxn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1.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 name="KSO_WM_TEMPLATE_THUMBS_INDEX" val="1、9"/>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88_5*a*1"/>
  <p:tag name="KSO_WM_TEMPLATE_CATEGORY" val="custom"/>
  <p:tag name="KSO_WM_TEMPLATE_INDEX" val="20233488"/>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488_5*l_h_i*1_1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488_5*l_h_a*1_1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488_5*l_h_i*1_2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488_5*l_h_a*1_2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488_5*l_h_i*1_3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488_5*l_h_a*1_3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488_5*l_h_i*1_4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488_5*l_h_a*1_4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SLIDE_ID" val="custom20233488_5"/>
  <p:tag name="KSO_WM_TEMPLATE_SUBCATEGORY" val="29"/>
  <p:tag name="KSO_WM_TEMPLATE_MASTER_TYPE" val="0"/>
  <p:tag name="KSO_WM_TEMPLATE_COLOR_TYPE" val="0"/>
  <p:tag name="KSO_WM_SLIDE_ITEM_CNT" val="5"/>
  <p:tag name="KSO_WM_SLIDE_INDEX" val="5"/>
  <p:tag name="KSO_WM_TAG_VERSION" val="3.0"/>
  <p:tag name="KSO_WM_BEAUTIFY_FLAG" val="#wm#"/>
  <p:tag name="KSO_WM_TEMPLATE_CATEGORY" val="custom"/>
  <p:tag name="KSO_WM_TEMPLATE_INDEX" val="20233488"/>
  <p:tag name="KSO_WM_SLIDE_LAYOUT" val="a_l"/>
  <p:tag name="KSO_WM_SLIDE_LAYOUT_CNT" val="1_1"/>
  <p:tag name="KSO_WM_SLIDE_TYPE" val="contents"/>
  <p:tag name="KSO_WM_SLIDE_SUBTYPE" val="diag"/>
  <p:tag name="KSO_WM_DIAGRAM_GROUP_CODE" val="l1-1"/>
  <p:tag name="KSO_WM_SLIDE_DIAGTYPE" val="l"/>
</p:tagLst>
</file>

<file path=ppt/tags/tag7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09">
      <a:dk1>
        <a:srgbClr val="000000"/>
      </a:dk1>
      <a:lt1>
        <a:srgbClr val="FFFFFF"/>
      </a:lt1>
      <a:dk2>
        <a:srgbClr val="44546A"/>
      </a:dk2>
      <a:lt2>
        <a:srgbClr val="FEFEFE"/>
      </a:lt2>
      <a:accent1>
        <a:srgbClr val="4874CB"/>
      </a:accent1>
      <a:accent2>
        <a:srgbClr val="EE822F"/>
      </a:accent2>
      <a:accent3>
        <a:srgbClr val="F2BA02"/>
      </a:accent3>
      <a:accent4>
        <a:srgbClr val="75BD42"/>
      </a:accent4>
      <a:accent5>
        <a:srgbClr val="30C0B4"/>
      </a:accent5>
      <a:accent6>
        <a:srgbClr val="E54C5E"/>
      </a:accent6>
      <a:hlink>
        <a:srgbClr val="658BD5"/>
      </a:hlink>
      <a:folHlink>
        <a:srgbClr val="A16AA5"/>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5888</Words>
  <Application>WPS 演示</Application>
  <PresentationFormat>全屏显示(4:3)</PresentationFormat>
  <Paragraphs>301</Paragraphs>
  <Slides>39</Slides>
  <Notes>22</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39</vt:i4>
      </vt:variant>
    </vt:vector>
  </HeadingPairs>
  <TitlesOfParts>
    <vt:vector size="55"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shinning_stype_bit</vt:lpstr>
      <vt:lpstr>Office 主题​​</vt:lpstr>
      <vt:lpstr>1_shinning_stype_bit</vt:lpstr>
      <vt:lpstr>大模型应用</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114</cp:revision>
  <dcterms:created xsi:type="dcterms:W3CDTF">2020-04-12T02:03:00Z</dcterms:created>
  <dcterms:modified xsi:type="dcterms:W3CDTF">2024-11-23T06:11:38Z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